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274" r:id="rId2"/>
    <p:sldId id="396" r:id="rId3"/>
    <p:sldId id="372" r:id="rId4"/>
    <p:sldId id="275" r:id="rId5"/>
    <p:sldId id="276" r:id="rId6"/>
    <p:sldId id="277" r:id="rId7"/>
    <p:sldId id="373" r:id="rId8"/>
    <p:sldId id="395" r:id="rId9"/>
    <p:sldId id="393" r:id="rId10"/>
    <p:sldId id="394" r:id="rId11"/>
    <p:sldId id="377" r:id="rId12"/>
    <p:sldId id="378" r:id="rId13"/>
    <p:sldId id="374" r:id="rId14"/>
    <p:sldId id="375" r:id="rId15"/>
    <p:sldId id="376" r:id="rId16"/>
    <p:sldId id="390" r:id="rId17"/>
    <p:sldId id="379" r:id="rId18"/>
    <p:sldId id="417" r:id="rId19"/>
    <p:sldId id="416" r:id="rId20"/>
  </p:sldIdLst>
  <p:sldSz cx="9144000" cy="6858000" type="screen4x3"/>
  <p:notesSz cx="7077075" cy="9363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08705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r">
              <a:defRPr sz="1200"/>
            </a:lvl1pPr>
          </a:lstStyle>
          <a:p>
            <a:fld id="{A241AC98-512A-4A35-865E-757B6C1F07A2}" type="datetimeFigureOut">
              <a:rPr lang="en-US" smtClean="0"/>
              <a:t>8/13/19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08705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r">
              <a:defRPr sz="1200"/>
            </a:lvl1pPr>
          </a:lstStyle>
          <a:p>
            <a:fld id="{825528D0-251A-41BC-8967-C65EDA3BF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955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5" y="1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/>
          <a:lstStyle>
            <a:lvl1pPr algn="r">
              <a:defRPr sz="1200"/>
            </a:lvl1pPr>
          </a:lstStyle>
          <a:p>
            <a:fld id="{3854CEE7-15DE-41D9-8CA2-D1E137B1D850}" type="datetimeFigureOut">
              <a:rPr lang="en-US" smtClean="0"/>
              <a:t>8/13/19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69988"/>
            <a:ext cx="4213225" cy="31607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638" tIns="46319" rIns="92638" bIns="4631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505662"/>
            <a:ext cx="5661660" cy="3687031"/>
          </a:xfrm>
          <a:prstGeom prst="rect">
            <a:avLst/>
          </a:prstGeom>
        </p:spPr>
        <p:txBody>
          <a:bodyPr vert="horz" lIns="92638" tIns="46319" rIns="92638" bIns="4631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5" y="8893005"/>
            <a:ext cx="3066732" cy="470073"/>
          </a:xfrm>
          <a:prstGeom prst="rect">
            <a:avLst/>
          </a:prstGeom>
        </p:spPr>
        <p:txBody>
          <a:bodyPr vert="horz" lIns="92638" tIns="46319" rIns="92638" bIns="46319" rtlCol="0" anchor="b"/>
          <a:lstStyle>
            <a:lvl1pPr algn="r">
              <a:defRPr sz="1200"/>
            </a:lvl1pPr>
          </a:lstStyle>
          <a:p>
            <a:fld id="{76317BBA-0BC6-419B-B826-088209688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921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317BBA-0BC6-419B-B826-0882096883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655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4FDDA-ABCA-40BA-9975-E0D9813D6353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065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E1D5A-0E9C-4234-8101-7D03A627E047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590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DCFD1-916E-43F8-82AE-847A5C597407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932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23FBD-CC30-47B9-AAEF-9352C2B49A77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261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E3EE6-66B4-4BA5-A519-DBF2C2B1F177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95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BC22D-AF68-411F-B815-467F4E1E6F7F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927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4DAA3-81B6-4150-9666-800D021D6D0B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53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9BD61-615A-4BDA-814B-0BC7DA5D9A6F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419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FEF6D-6AEA-444D-99BC-5C6A5F166DE4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274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E7B5-D421-434E-A3A4-CC9D8FC286B2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69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7BAC9-1CBB-4637-B145-A7BE894F5231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98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1DD64-F421-4412-A812-57F989544817}" type="datetime1">
              <a:rPr lang="en-US" smtClean="0"/>
              <a:t>8/13/19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AD656-6FF9-465D-B7B0-1CD0DD39CD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69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3711" y="783949"/>
            <a:ext cx="4399962" cy="225342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837" y="2037842"/>
            <a:ext cx="3261090" cy="28100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6348" y="4712277"/>
            <a:ext cx="2447925" cy="1866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618" y="4431247"/>
            <a:ext cx="2521527" cy="16705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8BD1FE5-8CB5-4983-AA2B-0B6C1209F452}"/>
              </a:ext>
            </a:extLst>
          </p:cNvPr>
          <p:cNvSpPr txBox="1"/>
          <p:nvPr/>
        </p:nvSpPr>
        <p:spPr>
          <a:xfrm>
            <a:off x="5697345" y="814191"/>
            <a:ext cx="31726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Survey of</a:t>
            </a:r>
          </a:p>
          <a:p>
            <a:pPr algn="ctr"/>
            <a:r>
              <a:rPr lang="en-US" sz="2400" b="1" dirty="0"/>
              <a:t>Scientific Computing</a:t>
            </a:r>
          </a:p>
          <a:p>
            <a:pPr algn="ctr"/>
            <a:r>
              <a:rPr lang="en-US" sz="2400" dirty="0"/>
              <a:t>(</a:t>
            </a:r>
            <a:r>
              <a:rPr lang="en-US" sz="2400" dirty="0" err="1"/>
              <a:t>SciComp</a:t>
            </a:r>
            <a:r>
              <a:rPr lang="en-US" sz="2400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6F49F3-90CB-4580-B6E1-688074D23599}"/>
              </a:ext>
            </a:extLst>
          </p:cNvPr>
          <p:cNvSpPr txBox="1"/>
          <p:nvPr/>
        </p:nvSpPr>
        <p:spPr>
          <a:xfrm>
            <a:off x="5961841" y="4371869"/>
            <a:ext cx="2643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Unit 1</a:t>
            </a:r>
          </a:p>
          <a:p>
            <a:pPr algn="ctr"/>
            <a:r>
              <a:rPr lang="fr-FR" dirty="0" err="1"/>
              <a:t>Remote</a:t>
            </a:r>
            <a:r>
              <a:rPr lang="fr-FR" dirty="0"/>
              <a:t>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099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Accessing an Amazon Remote PC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10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B66165-7562-4800-B805-5AE1FAB0A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763" y="1528865"/>
            <a:ext cx="3323809" cy="40952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082C7D4-F0AE-4612-9262-C9C322769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453" y="1528865"/>
            <a:ext cx="3323809" cy="4095238"/>
          </a:xfrm>
          <a:prstGeom prst="rect">
            <a:avLst/>
          </a:prstGeom>
        </p:spPr>
      </p:pic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id="{5675E272-A171-437A-BB4F-593998DC9AA2}"/>
              </a:ext>
            </a:extLst>
          </p:cNvPr>
          <p:cNvSpPr/>
          <p:nvPr/>
        </p:nvSpPr>
        <p:spPr>
          <a:xfrm>
            <a:off x="1215332" y="4170399"/>
            <a:ext cx="1814053" cy="811161"/>
          </a:xfrm>
          <a:prstGeom prst="wedgeRoundRectCallout">
            <a:avLst>
              <a:gd name="adj1" fmla="val 63563"/>
              <a:gd name="adj2" fmla="val -101364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Drop down and select “</a:t>
            </a:r>
            <a:r>
              <a:rPr lang="en-US" dirty="0" err="1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Xvnc</a:t>
            </a:r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BB74F0CE-A56D-4B0E-8E28-6C5020A41F86}"/>
              </a:ext>
            </a:extLst>
          </p:cNvPr>
          <p:cNvSpPr/>
          <p:nvPr/>
        </p:nvSpPr>
        <p:spPr>
          <a:xfrm>
            <a:off x="4323556" y="4770627"/>
            <a:ext cx="1294171" cy="686278"/>
          </a:xfrm>
          <a:prstGeom prst="wedgeRoundRectCallout">
            <a:avLst>
              <a:gd name="adj1" fmla="val 50476"/>
              <a:gd name="adj2" fmla="val -122274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Enter </a:t>
            </a:r>
            <a:r>
              <a:rPr lang="en-US" u="sng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your</a:t>
            </a:r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 password</a:t>
            </a:r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0B4A16B5-47BE-4859-A1AD-6F95BDCF18F4}"/>
              </a:ext>
            </a:extLst>
          </p:cNvPr>
          <p:cNvSpPr/>
          <p:nvPr/>
        </p:nvSpPr>
        <p:spPr>
          <a:xfrm>
            <a:off x="7363567" y="3141725"/>
            <a:ext cx="1319980" cy="648929"/>
          </a:xfrm>
          <a:prstGeom prst="wedgeRoundRectCallout">
            <a:avLst>
              <a:gd name="adj1" fmla="val -112453"/>
              <a:gd name="adj2" fmla="val 79545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Enter </a:t>
            </a:r>
            <a:r>
              <a:rPr lang="en-US" u="sng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your</a:t>
            </a:r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 username</a:t>
            </a:r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FC31E679-9978-4E9F-B4BD-76978944B8B7}"/>
              </a:ext>
            </a:extLst>
          </p:cNvPr>
          <p:cNvSpPr/>
          <p:nvPr/>
        </p:nvSpPr>
        <p:spPr>
          <a:xfrm>
            <a:off x="6448982" y="5726225"/>
            <a:ext cx="1361590" cy="395799"/>
          </a:xfrm>
          <a:prstGeom prst="wedgeRoundRectCallout">
            <a:avLst>
              <a:gd name="adj1" fmla="val -49176"/>
              <a:gd name="adj2" fmla="val -171133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Click “OK”</a:t>
            </a:r>
          </a:p>
        </p:txBody>
      </p:sp>
    </p:spTree>
    <p:extLst>
      <p:ext uri="{BB962C8B-B14F-4D97-AF65-F5344CB8AC3E}">
        <p14:creationId xmlns:p14="http://schemas.microsoft.com/office/powerpoint/2010/main" val="1406177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0EF51F-14E5-4EF9-9F30-95707BC12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063" y="1282988"/>
            <a:ext cx="7165873" cy="5258957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Ubuntu Linux with Xfce Desktop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Speech Bubble: Rectangle 6"/>
          <p:cNvSpPr/>
          <p:nvPr/>
        </p:nvSpPr>
        <p:spPr>
          <a:xfrm>
            <a:off x="2324349" y="1702354"/>
            <a:ext cx="2247650" cy="1054964"/>
          </a:xfrm>
          <a:prstGeom prst="wedgeRectCallout">
            <a:avLst>
              <a:gd name="adj1" fmla="val -89136"/>
              <a:gd name="adj2" fmla="val -7517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The “Start” button is at the top-left of the desktop</a:t>
            </a:r>
          </a:p>
        </p:txBody>
      </p:sp>
    </p:spTree>
    <p:extLst>
      <p:ext uri="{BB962C8B-B14F-4D97-AF65-F5344CB8AC3E}">
        <p14:creationId xmlns:p14="http://schemas.microsoft.com/office/powerpoint/2010/main" val="2033037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9C99DC-4823-4E3A-B9C2-F9E92C635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902" y="1468581"/>
            <a:ext cx="7118195" cy="456125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Ubuntu Linux with Xfce Desktop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Speech Bubble: Rectangle 6"/>
          <p:cNvSpPr/>
          <p:nvPr/>
        </p:nvSpPr>
        <p:spPr>
          <a:xfrm>
            <a:off x="6186140" y="3183379"/>
            <a:ext cx="2205693" cy="1458173"/>
          </a:xfrm>
          <a:prstGeom prst="wedgeRectCallout">
            <a:avLst>
              <a:gd name="adj1" fmla="val -65124"/>
              <a:gd name="adj2" fmla="val -102248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The File Manager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 works like 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Windows Explorer or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 Apple Finder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83F4FAE-253B-4834-8838-5B39E402B9BF}"/>
              </a:ext>
            </a:extLst>
          </p:cNvPr>
          <p:cNvCxnSpPr>
            <a:cxnSpLocks/>
          </p:cNvCxnSpPr>
          <p:nvPr/>
        </p:nvCxnSpPr>
        <p:spPr>
          <a:xfrm>
            <a:off x="2079522" y="2252618"/>
            <a:ext cx="2079523" cy="136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37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565C6A-572E-4A52-A7C6-24637D52C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476" y="1226532"/>
            <a:ext cx="6973046" cy="5371869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Ubuntu Linux with Xfce Desktop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Speech Bubble: Rectangle 6"/>
          <p:cNvSpPr/>
          <p:nvPr/>
        </p:nvSpPr>
        <p:spPr>
          <a:xfrm>
            <a:off x="5995220" y="2638876"/>
            <a:ext cx="1983658" cy="1549666"/>
          </a:xfrm>
          <a:prstGeom prst="wedgeRectCallout">
            <a:avLst>
              <a:gd name="adj1" fmla="val 36105"/>
              <a:gd name="adj2" fmla="val -74035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Windows can be minimized, maximized or closed using these buttons</a:t>
            </a:r>
          </a:p>
        </p:txBody>
      </p:sp>
    </p:spTree>
    <p:extLst>
      <p:ext uri="{BB962C8B-B14F-4D97-AF65-F5344CB8AC3E}">
        <p14:creationId xmlns:p14="http://schemas.microsoft.com/office/powerpoint/2010/main" val="2282031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565C6A-572E-4A52-A7C6-24637D52C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476" y="1226532"/>
            <a:ext cx="6973046" cy="5371869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Ubuntu Linux with Xfce Desktop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Speech Bubble: Rectangle 6"/>
          <p:cNvSpPr/>
          <p:nvPr/>
        </p:nvSpPr>
        <p:spPr>
          <a:xfrm>
            <a:off x="2383343" y="2550386"/>
            <a:ext cx="2468876" cy="1054964"/>
          </a:xfrm>
          <a:prstGeom prst="wedgeRectCallout">
            <a:avLst>
              <a:gd name="adj1" fmla="val 37177"/>
              <a:gd name="adj2" fmla="val -821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Windows can be moved by left-click &amp; dragging their title bar</a:t>
            </a:r>
          </a:p>
        </p:txBody>
      </p:sp>
    </p:spTree>
    <p:extLst>
      <p:ext uri="{BB962C8B-B14F-4D97-AF65-F5344CB8AC3E}">
        <p14:creationId xmlns:p14="http://schemas.microsoft.com/office/powerpoint/2010/main" val="2969401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6565C6A-572E-4A52-A7C6-24637D52C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476" y="1226532"/>
            <a:ext cx="6973046" cy="5371869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Ubuntu Linux with Xfce Desktop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15</a:t>
            </a:fld>
            <a:endParaRPr lang="en-US" dirty="0"/>
          </a:p>
        </p:txBody>
      </p:sp>
      <p:sp>
        <p:nvSpPr>
          <p:cNvPr id="7" name="Speech Bubble: Rectangle 6"/>
          <p:cNvSpPr/>
          <p:nvPr/>
        </p:nvSpPr>
        <p:spPr>
          <a:xfrm>
            <a:off x="2929034" y="1709728"/>
            <a:ext cx="2468876" cy="1054964"/>
          </a:xfrm>
          <a:prstGeom prst="wedgeRectCallout">
            <a:avLst>
              <a:gd name="adj1" fmla="val 13581"/>
              <a:gd name="adj2" fmla="val -79371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Open windows and apps appear in the task bar at the top of the desktop</a:t>
            </a:r>
          </a:p>
        </p:txBody>
      </p:sp>
    </p:spTree>
    <p:extLst>
      <p:ext uri="{BB962C8B-B14F-4D97-AF65-F5344CB8AC3E}">
        <p14:creationId xmlns:p14="http://schemas.microsoft.com/office/powerpoint/2010/main" val="966735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5EE50FE-D1FD-48F7-AD72-78A7CDE34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821" y="1468581"/>
            <a:ext cx="6798357" cy="501919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Ubuntu Linux with Xfce Desktop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Speech Bubble: Rectangle 6"/>
          <p:cNvSpPr/>
          <p:nvPr/>
        </p:nvSpPr>
        <p:spPr>
          <a:xfrm>
            <a:off x="2597196" y="1885450"/>
            <a:ext cx="3361153" cy="871726"/>
          </a:xfrm>
          <a:prstGeom prst="wedgeRectCallout">
            <a:avLst>
              <a:gd name="adj1" fmla="val -61373"/>
              <a:gd name="adj2" fmla="val -82508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Use the “Applications…Log Out” button to exit your Amazon PC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83F4FAE-253B-4834-8838-5B39E402B9BF}"/>
              </a:ext>
            </a:extLst>
          </p:cNvPr>
          <p:cNvCxnSpPr/>
          <p:nvPr/>
        </p:nvCxnSpPr>
        <p:spPr>
          <a:xfrm flipV="1">
            <a:off x="1954161" y="3978179"/>
            <a:ext cx="2139256" cy="111350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1762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6BDCA2-E4CE-4F65-9F3A-C7F37BA2B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000" y="1613940"/>
            <a:ext cx="4400000" cy="440952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SciComp Courseware Layout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Speech Bubble: Rectangle 6"/>
          <p:cNvSpPr/>
          <p:nvPr/>
        </p:nvSpPr>
        <p:spPr>
          <a:xfrm>
            <a:off x="5676406" y="1466352"/>
            <a:ext cx="2536031" cy="1054964"/>
          </a:xfrm>
          <a:prstGeom prst="wedgeRectCallout">
            <a:avLst>
              <a:gd name="adj1" fmla="val -61196"/>
              <a:gd name="adj2" fmla="val 35579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All of the courseware is in this folder on your Amazon Desktop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38689" y="5106573"/>
            <a:ext cx="2686929" cy="64633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Ubuntu 16.04 LTS (64-Bit)</a:t>
            </a:r>
          </a:p>
          <a:p>
            <a:pPr algn="ctr"/>
            <a:r>
              <a:rPr lang="en-US" dirty="0"/>
              <a:t>Xfce 4.0 Desktop</a:t>
            </a:r>
          </a:p>
        </p:txBody>
      </p:sp>
    </p:spTree>
    <p:extLst>
      <p:ext uri="{BB962C8B-B14F-4D97-AF65-F5344CB8AC3E}">
        <p14:creationId xmlns:p14="http://schemas.microsoft.com/office/powerpoint/2010/main" val="19850382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3A966-C6CB-724C-A3E6-6BFE7BCDF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94789"/>
            <a:ext cx="7886700" cy="1132078"/>
          </a:xfrm>
        </p:spPr>
        <p:txBody>
          <a:bodyPr/>
          <a:lstStyle/>
          <a:p>
            <a:pPr algn="ctr"/>
            <a:r>
              <a:rPr lang="en-US" dirty="0"/>
              <a:t>Explore Terminal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9FDA914-28CA-E240-83AB-214662119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90689"/>
            <a:ext cx="7886700" cy="419030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99689-66A6-BC4C-A62D-371E43300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289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Now you know…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How to access your remote Amazon PC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Linux with Xfce is quite similar to Microsoft Windows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How to log out of your Linux (Ubuntu) desktop session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79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589689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Access </a:t>
            </a:r>
            <a:r>
              <a:rPr lang="en-US" sz="2400" b="1" dirty="0">
                <a:solidFill>
                  <a:srgbClr val="7030A0"/>
                </a:solidFill>
              </a:rPr>
              <a:t>your</a:t>
            </a:r>
            <a:r>
              <a:rPr lang="en-US" sz="2400" dirty="0"/>
              <a:t> remote PC in Amazon’s cloud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Learning and Practicing commands in the terminal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Learning to restart the remote PC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2400" dirty="0"/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456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Scientific Computing in the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1825625"/>
            <a:ext cx="4914900" cy="458903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The cloud is a great </a:t>
            </a:r>
            <a:r>
              <a:rPr lang="en-US" sz="2400" b="1" dirty="0">
                <a:solidFill>
                  <a:srgbClr val="7030A0"/>
                </a:solidFill>
              </a:rPr>
              <a:t>equalizer</a:t>
            </a:r>
            <a:endParaRPr lang="en-US" sz="2400" dirty="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Allows participants to continue learning at home as on campus</a:t>
            </a:r>
            <a:endParaRPr lang="en-US" sz="2400" b="1" dirty="0">
              <a:solidFill>
                <a:srgbClr val="7030A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Cloud machines are fully isolated from school networks - eliminates local software installation restrictions &amp; campus cybersecurity concerns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Schools with low-end PC labs can still access </a:t>
            </a:r>
            <a:r>
              <a:rPr lang="en-US" sz="2400" dirty="0" err="1"/>
              <a:t>thenewest</a:t>
            </a:r>
            <a:r>
              <a:rPr lang="en-US" sz="2400" dirty="0"/>
              <a:t> generation of hardware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41068" y="2181687"/>
            <a:ext cx="3114210" cy="309031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96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413" y="461521"/>
            <a:ext cx="4901209" cy="589312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99200" y="2075543"/>
            <a:ext cx="254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Amazon’s</a:t>
            </a:r>
          </a:p>
          <a:p>
            <a:pPr algn="ctr"/>
            <a:r>
              <a:rPr lang="en-US" sz="2400" dirty="0"/>
              <a:t>23 data centers in Ashburn, Virginia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282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7371" y="1625600"/>
            <a:ext cx="8349258" cy="46881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3686" y="377369"/>
            <a:ext cx="7496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Just two of Amazon’s 23 cloud</a:t>
            </a:r>
          </a:p>
          <a:p>
            <a:pPr algn="ctr"/>
            <a:r>
              <a:rPr lang="en-US" sz="2400" dirty="0"/>
              <a:t>data centers in Ashburn, Virginia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948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23686" y="377369"/>
            <a:ext cx="74966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t>BNL ↔ Ashburn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t> Roundtrip = 660 miles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444" y="1766768"/>
            <a:ext cx="7477112" cy="447437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50AD656-6FF9-465D-B7B0-1CD0DD39CD23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+mn-lt"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0350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Accessing an Amazon Remote PC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5220607" cy="4351338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Uses Microsoft’s “</a:t>
            </a:r>
            <a:r>
              <a:rPr lang="en-US" sz="2400" b="1" dirty="0">
                <a:solidFill>
                  <a:srgbClr val="0070C0"/>
                </a:solidFill>
              </a:rPr>
              <a:t>Remote Desktop Connection</a:t>
            </a:r>
            <a:r>
              <a:rPr lang="en-US" sz="2400" dirty="0"/>
              <a:t>” application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Students have assigned credentials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The IP address </a:t>
            </a:r>
            <a:r>
              <a:rPr lang="en-US" sz="2000" b="1" i="1" dirty="0"/>
              <a:t>(computer name)</a:t>
            </a:r>
            <a:r>
              <a:rPr lang="en-US" sz="2000" dirty="0"/>
              <a:t> of </a:t>
            </a:r>
            <a:r>
              <a:rPr lang="en-US" sz="2000" u="sng" dirty="0"/>
              <a:t>their</a:t>
            </a:r>
            <a:r>
              <a:rPr lang="en-US" sz="2000" dirty="0"/>
              <a:t> specific machine in Amazon’s cloud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Their user name (case sensitive!)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sz="2000" dirty="0"/>
              <a:t>Their password (case sensitive!)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Students can access their Amazon machine </a:t>
            </a:r>
            <a:r>
              <a:rPr lang="en-US" sz="2400" b="1" dirty="0">
                <a:solidFill>
                  <a:srgbClr val="00B050"/>
                </a:solidFill>
              </a:rPr>
              <a:t>from their home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/>
              <a:t>Educators can remotely monitor student progress </a:t>
            </a:r>
            <a:r>
              <a:rPr lang="en-US" sz="2400" b="1" dirty="0">
                <a:solidFill>
                  <a:srgbClr val="FF0000"/>
                </a:solidFill>
              </a:rPr>
              <a:t>real-time</a:t>
            </a:r>
            <a:r>
              <a:rPr lang="en-US" sz="2400" dirty="0"/>
              <a:t> on the lab exercises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6153" y="1825625"/>
            <a:ext cx="2777717" cy="250688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091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Accessing an Amazon Remote PC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8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F3674C-20DA-429F-A2F3-442A9C7A1CBA}"/>
              </a:ext>
            </a:extLst>
          </p:cNvPr>
          <p:cNvSpPr txBox="1"/>
          <p:nvPr/>
        </p:nvSpPr>
        <p:spPr>
          <a:xfrm>
            <a:off x="5486401" y="1512837"/>
            <a:ext cx="33386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Write down your IP address, username, and password in your notebook</a:t>
            </a:r>
          </a:p>
          <a:p>
            <a:endParaRPr lang="en-US" dirty="0"/>
          </a:p>
          <a:p>
            <a:pPr marL="342900" indent="-342900">
              <a:buFont typeface="+mj-lt"/>
              <a:buAutoNum type="arabicPeriod" startAt="2"/>
            </a:pPr>
            <a:r>
              <a:rPr lang="en-US" dirty="0"/>
              <a:t>Take a picture of your login information to keep on your smart phone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4FBBF2-B6AF-450E-A66A-7E094753D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554" y="1512837"/>
            <a:ext cx="4151223" cy="47433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CA9FF2-6B05-4221-9155-3F05457FA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7930" y="3884501"/>
            <a:ext cx="2775564" cy="224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103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03455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Accessing an Amazon Remote PC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AD656-6FF9-465D-B7B0-1CD0DD39CD23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7D7D4D-B71B-4E4A-ACB3-8D47B1167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21" y="1468581"/>
            <a:ext cx="3876190" cy="2409524"/>
          </a:xfrm>
          <a:prstGeom prst="rect">
            <a:avLst/>
          </a:prstGeom>
        </p:spPr>
      </p:pic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D14F7F7B-C5DE-41A3-8C18-C4447996E611}"/>
              </a:ext>
            </a:extLst>
          </p:cNvPr>
          <p:cNvSpPr/>
          <p:nvPr/>
        </p:nvSpPr>
        <p:spPr>
          <a:xfrm>
            <a:off x="2861188" y="1836174"/>
            <a:ext cx="1319980" cy="648929"/>
          </a:xfrm>
          <a:prstGeom prst="wedgeRoundRectCallout">
            <a:avLst>
              <a:gd name="adj1" fmla="val -112453"/>
              <a:gd name="adj2" fmla="val 79545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Enter </a:t>
            </a:r>
            <a:r>
              <a:rPr lang="en-US" u="sng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your</a:t>
            </a:r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 IP address</a:t>
            </a:r>
          </a:p>
        </p:txBody>
      </p:sp>
      <p:sp>
        <p:nvSpPr>
          <p:cNvPr id="14" name="Speech Bubble: Rectangle with Corners Rounded 13">
            <a:extLst>
              <a:ext uri="{FF2B5EF4-FFF2-40B4-BE49-F238E27FC236}">
                <a16:creationId xmlns:a16="http://schemas.microsoft.com/office/drawing/2014/main" id="{5675E272-A171-437A-BB4F-593998DC9AA2}"/>
              </a:ext>
            </a:extLst>
          </p:cNvPr>
          <p:cNvSpPr/>
          <p:nvPr/>
        </p:nvSpPr>
        <p:spPr>
          <a:xfrm>
            <a:off x="1047135" y="4170399"/>
            <a:ext cx="1814053" cy="811161"/>
          </a:xfrm>
          <a:prstGeom prst="wedgeRoundRectCallout">
            <a:avLst>
              <a:gd name="adj1" fmla="val -64486"/>
              <a:gd name="adj2" fmla="val -97728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Click on</a:t>
            </a:r>
          </a:p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“Show Options”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00FFB3-DC0C-4354-8A38-C1EC496C2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782798"/>
            <a:ext cx="3876190" cy="4514286"/>
          </a:xfrm>
          <a:prstGeom prst="rect">
            <a:avLst/>
          </a:prstGeom>
        </p:spPr>
      </p:pic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BB74F0CE-A56D-4B0E-8E28-6C5020A41F86}"/>
              </a:ext>
            </a:extLst>
          </p:cNvPr>
          <p:cNvSpPr/>
          <p:nvPr/>
        </p:nvSpPr>
        <p:spPr>
          <a:xfrm>
            <a:off x="3152468" y="5286819"/>
            <a:ext cx="2057400" cy="811161"/>
          </a:xfrm>
          <a:prstGeom prst="wedgeRoundRectCallout">
            <a:avLst>
              <a:gd name="adj1" fmla="val 50476"/>
              <a:gd name="adj2" fmla="val -122274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Click on</a:t>
            </a:r>
          </a:p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“Save Credentials”</a:t>
            </a:r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0B4A16B5-47BE-4859-A1AD-6F95BDCF18F4}"/>
              </a:ext>
            </a:extLst>
          </p:cNvPr>
          <p:cNvSpPr/>
          <p:nvPr/>
        </p:nvSpPr>
        <p:spPr>
          <a:xfrm>
            <a:off x="7556091" y="3053235"/>
            <a:ext cx="1319980" cy="648929"/>
          </a:xfrm>
          <a:prstGeom prst="wedgeRoundRectCallout">
            <a:avLst>
              <a:gd name="adj1" fmla="val -112453"/>
              <a:gd name="adj2" fmla="val 79545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Enter </a:t>
            </a:r>
            <a:r>
              <a:rPr lang="en-US" u="sng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your</a:t>
            </a:r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 username</a:t>
            </a:r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FC31E679-9978-4E9F-B4BD-76978944B8B7}"/>
              </a:ext>
            </a:extLst>
          </p:cNvPr>
          <p:cNvSpPr/>
          <p:nvPr/>
        </p:nvSpPr>
        <p:spPr>
          <a:xfrm>
            <a:off x="7086600" y="4881238"/>
            <a:ext cx="1361590" cy="642034"/>
          </a:xfrm>
          <a:prstGeom prst="wedgeRoundRectCallout">
            <a:avLst>
              <a:gd name="adj1" fmla="val -42135"/>
              <a:gd name="adj2" fmla="val 126965"/>
              <a:gd name="adj3" fmla="val 16667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Click on</a:t>
            </a:r>
          </a:p>
          <a:p>
            <a:pPr algn="ctr"/>
            <a:r>
              <a:rPr lang="en-US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“Connect”</a:t>
            </a:r>
          </a:p>
        </p:txBody>
      </p:sp>
    </p:spTree>
    <p:extLst>
      <p:ext uri="{BB962C8B-B14F-4D97-AF65-F5344CB8AC3E}">
        <p14:creationId xmlns:p14="http://schemas.microsoft.com/office/powerpoint/2010/main" val="729128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3065</TotalTime>
  <Words>439</Words>
  <Application>Microsoft Macintosh PowerPoint</Application>
  <PresentationFormat>On-screen Show (4:3)</PresentationFormat>
  <Paragraphs>89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Goals</vt:lpstr>
      <vt:lpstr>Scientific Computing in the Cloud</vt:lpstr>
      <vt:lpstr>PowerPoint Presentation</vt:lpstr>
      <vt:lpstr>PowerPoint Presentation</vt:lpstr>
      <vt:lpstr>PowerPoint Presentation</vt:lpstr>
      <vt:lpstr>Accessing an Amazon Remote PC</vt:lpstr>
      <vt:lpstr>Accessing an Amazon Remote PC</vt:lpstr>
      <vt:lpstr>Accessing an Amazon Remote PC</vt:lpstr>
      <vt:lpstr>Accessing an Amazon Remote PC</vt:lpstr>
      <vt:lpstr>Ubuntu Linux with Xfce Desktop</vt:lpstr>
      <vt:lpstr>Ubuntu Linux with Xfce Desktop</vt:lpstr>
      <vt:lpstr>Ubuntu Linux with Xfce Desktop</vt:lpstr>
      <vt:lpstr>Ubuntu Linux with Xfce Desktop</vt:lpstr>
      <vt:lpstr>Ubuntu Linux with Xfce Desktop</vt:lpstr>
      <vt:lpstr>Ubuntu Linux with Xfce Desktop</vt:lpstr>
      <vt:lpstr>SciComp Courseware Layout</vt:lpstr>
      <vt:lpstr>Explore Terminal</vt:lpstr>
      <vt:lpstr>Now you know…</vt:lpstr>
    </vt:vector>
  </TitlesOfParts>
  <Company>Personal Use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MSN Biersach</dc:creator>
  <cp:lastModifiedBy>Nicholas Corleto</cp:lastModifiedBy>
  <cp:revision>581</cp:revision>
  <cp:lastPrinted>2015-06-01T00:45:11Z</cp:lastPrinted>
  <dcterms:created xsi:type="dcterms:W3CDTF">2014-09-21T17:58:26Z</dcterms:created>
  <dcterms:modified xsi:type="dcterms:W3CDTF">2019-08-13T22:12:41Z</dcterms:modified>
</cp:coreProperties>
</file>

<file path=docProps/thumbnail.jpeg>
</file>